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62" r:id="rId2"/>
    <p:sldId id="278" r:id="rId3"/>
    <p:sldId id="261" r:id="rId4"/>
    <p:sldId id="279" r:id="rId5"/>
    <p:sldId id="282" r:id="rId6"/>
    <p:sldId id="281" r:id="rId7"/>
    <p:sldId id="287" r:id="rId8"/>
    <p:sldId id="263" r:id="rId9"/>
    <p:sldId id="283" r:id="rId10"/>
    <p:sldId id="285" r:id="rId11"/>
    <p:sldId id="284" r:id="rId12"/>
    <p:sldId id="288" r:id="rId13"/>
    <p:sldId id="289" r:id="rId14"/>
    <p:sldId id="290" r:id="rId15"/>
    <p:sldId id="291" r:id="rId16"/>
    <p:sldId id="293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599"/>
  </p:normalViewPr>
  <p:slideViewPr>
    <p:cSldViewPr>
      <p:cViewPr varScale="1">
        <p:scale>
          <a:sx n="82" d="100"/>
          <a:sy n="82" d="100"/>
        </p:scale>
        <p:origin x="1474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070507-1215-EF4C-9440-1AC53629C7D9}" type="doc">
      <dgm:prSet loTypeId="urn:microsoft.com/office/officeart/2005/8/layout/vList3" loCatId="" qsTypeId="urn:microsoft.com/office/officeart/2005/8/quickstyle/simple4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4174B482-D549-C74C-AF7F-8F6652B380A5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/>
            <a:t>Contents 1</a:t>
          </a:r>
        </a:p>
      </dgm:t>
    </dgm:pt>
    <dgm:pt modelId="{03A011CA-8360-324E-8301-B02B5807694E}" type="parTrans" cxnId="{1D3BB2C1-7B95-0B43-A93C-EFE3A9AEBFF6}">
      <dgm:prSet/>
      <dgm:spPr/>
      <dgm:t>
        <a:bodyPr/>
        <a:lstStyle/>
        <a:p>
          <a:endParaRPr lang="en-US"/>
        </a:p>
      </dgm:t>
    </dgm:pt>
    <dgm:pt modelId="{602C52DE-D57B-8F47-BC7D-8426181D8220}" type="sibTrans" cxnId="{1D3BB2C1-7B95-0B43-A93C-EFE3A9AEBFF6}">
      <dgm:prSet/>
      <dgm:spPr/>
      <dgm:t>
        <a:bodyPr/>
        <a:lstStyle/>
        <a:p>
          <a:endParaRPr lang="en-US"/>
        </a:p>
      </dgm:t>
    </dgm:pt>
    <dgm:pt modelId="{6B253C25-B28B-6241-A54C-B6FA3EE1A7FC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/>
            <a:t>Contents 2</a:t>
          </a:r>
        </a:p>
      </dgm:t>
    </dgm:pt>
    <dgm:pt modelId="{543C4744-3969-D94B-926B-6B2B21908006}" type="parTrans" cxnId="{579A014E-2851-C043-9A47-0B9BCE40FACB}">
      <dgm:prSet/>
      <dgm:spPr/>
      <dgm:t>
        <a:bodyPr/>
        <a:lstStyle/>
        <a:p>
          <a:endParaRPr lang="en-US"/>
        </a:p>
      </dgm:t>
    </dgm:pt>
    <dgm:pt modelId="{56B1ADE6-BB4E-6843-AFD4-BA8120901227}" type="sibTrans" cxnId="{579A014E-2851-C043-9A47-0B9BCE40FACB}">
      <dgm:prSet/>
      <dgm:spPr/>
      <dgm:t>
        <a:bodyPr/>
        <a:lstStyle/>
        <a:p>
          <a:endParaRPr lang="en-US"/>
        </a:p>
      </dgm:t>
    </dgm:pt>
    <dgm:pt modelId="{0CAA3FBA-21D2-2D4F-8F3E-85B613FD3B2B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FA4129EA-059E-584D-8BB6-AA8CB564293A}" type="parTrans" cxnId="{67A87C37-EDA3-8D48-A2FB-1C793F63C385}">
      <dgm:prSet/>
      <dgm:spPr/>
      <dgm:t>
        <a:bodyPr/>
        <a:lstStyle/>
        <a:p>
          <a:endParaRPr lang="en-US"/>
        </a:p>
      </dgm:t>
    </dgm:pt>
    <dgm:pt modelId="{916CB386-E994-5B4E-B8AA-4BCF40C27023}" type="sibTrans" cxnId="{67A87C37-EDA3-8D48-A2FB-1C793F63C385}">
      <dgm:prSet/>
      <dgm:spPr/>
      <dgm:t>
        <a:bodyPr/>
        <a:lstStyle/>
        <a:p>
          <a:endParaRPr lang="en-US"/>
        </a:p>
      </dgm:t>
    </dgm:pt>
    <dgm:pt modelId="{062A8D1F-3021-204B-9DF3-B3AA7860333A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02A8EBC2-3285-8840-9754-6A613F4C1A5C}" type="parTrans" cxnId="{432CEEDF-7B55-AC4F-8AEE-0EDDBC64E540}">
      <dgm:prSet/>
      <dgm:spPr/>
      <dgm:t>
        <a:bodyPr/>
        <a:lstStyle/>
        <a:p>
          <a:endParaRPr lang="en-US"/>
        </a:p>
      </dgm:t>
    </dgm:pt>
    <dgm:pt modelId="{381CCF32-CF93-5044-8C1B-AECD8B45884F}" type="sibTrans" cxnId="{432CEEDF-7B55-AC4F-8AEE-0EDDBC64E540}">
      <dgm:prSet/>
      <dgm:spPr/>
      <dgm:t>
        <a:bodyPr/>
        <a:lstStyle/>
        <a:p>
          <a:endParaRPr lang="en-US"/>
        </a:p>
      </dgm:t>
    </dgm:pt>
    <dgm:pt modelId="{A136EB0B-CFB0-B743-BE0F-3DC1E61F4293}" type="pres">
      <dgm:prSet presAssocID="{29070507-1215-EF4C-9440-1AC53629C7D9}" presName="linearFlow" presStyleCnt="0">
        <dgm:presLayoutVars>
          <dgm:dir/>
          <dgm:resizeHandles val="exact"/>
        </dgm:presLayoutVars>
      </dgm:prSet>
      <dgm:spPr/>
    </dgm:pt>
    <dgm:pt modelId="{EEA15054-29D1-894D-A1CE-31BBDC6533D7}" type="pres">
      <dgm:prSet presAssocID="{4174B482-D549-C74C-AF7F-8F6652B380A5}" presName="composite" presStyleCnt="0"/>
      <dgm:spPr/>
    </dgm:pt>
    <dgm:pt modelId="{86904AA6-D839-8242-A56B-C35ABB0565B9}" type="pres">
      <dgm:prSet presAssocID="{4174B482-D549-C74C-AF7F-8F6652B380A5}" presName="imgShp" presStyleLbl="fgImgPlace1" presStyleIdx="0" presStyleCnt="4"/>
      <dgm:spPr>
        <a:solidFill>
          <a:schemeClr val="bg1">
            <a:lumMod val="85000"/>
          </a:schemeClr>
        </a:solidFill>
      </dgm:spPr>
    </dgm:pt>
    <dgm:pt modelId="{943CEDEF-6B06-7049-A817-71C26258C0F0}" type="pres">
      <dgm:prSet presAssocID="{4174B482-D549-C74C-AF7F-8F6652B380A5}" presName="txShp" presStyleLbl="node1" presStyleIdx="0" presStyleCnt="4" custLinFactNeighborX="14797" custLinFactNeighborY="1751">
        <dgm:presLayoutVars>
          <dgm:bulletEnabled val="1"/>
        </dgm:presLayoutVars>
      </dgm:prSet>
      <dgm:spPr>
        <a:prstGeom prst="roundRect">
          <a:avLst/>
        </a:prstGeom>
      </dgm:spPr>
    </dgm:pt>
    <dgm:pt modelId="{A8401594-371B-B34F-B347-2456CAC85B3E}" type="pres">
      <dgm:prSet presAssocID="{602C52DE-D57B-8F47-BC7D-8426181D8220}" presName="spacing" presStyleCnt="0"/>
      <dgm:spPr/>
    </dgm:pt>
    <dgm:pt modelId="{36BA966A-A03A-5C42-89C8-B874D772DC68}" type="pres">
      <dgm:prSet presAssocID="{6B253C25-B28B-6241-A54C-B6FA3EE1A7FC}" presName="composite" presStyleCnt="0"/>
      <dgm:spPr/>
    </dgm:pt>
    <dgm:pt modelId="{9B2A3315-C74E-554F-A261-8D91CCE8C820}" type="pres">
      <dgm:prSet presAssocID="{6B253C25-B28B-6241-A54C-B6FA3EE1A7FC}" presName="imgShp" presStyleLbl="fgImgPlace1" presStyleIdx="1" presStyleCnt="4" custLinFactNeighborY="-4770"/>
      <dgm:spPr>
        <a:solidFill>
          <a:schemeClr val="bg1">
            <a:lumMod val="85000"/>
          </a:schemeClr>
        </a:solidFill>
      </dgm:spPr>
    </dgm:pt>
    <dgm:pt modelId="{51BBA280-7E4E-E84A-94EE-AAC4E2DBF6C4}" type="pres">
      <dgm:prSet presAssocID="{6B253C25-B28B-6241-A54C-B6FA3EE1A7FC}" presName="txShp" presStyleLbl="node1" presStyleIdx="1" presStyleCnt="4" custLinFactNeighborX="14797" custLinFactNeighborY="1751">
        <dgm:presLayoutVars>
          <dgm:bulletEnabled val="1"/>
        </dgm:presLayoutVars>
      </dgm:prSet>
      <dgm:spPr>
        <a:prstGeom prst="roundRect">
          <a:avLst/>
        </a:prstGeom>
      </dgm:spPr>
    </dgm:pt>
    <dgm:pt modelId="{51F231C0-5219-9D4D-B0C6-23D598224B97}" type="pres">
      <dgm:prSet presAssocID="{56B1ADE6-BB4E-6843-AFD4-BA8120901227}" presName="spacing" presStyleCnt="0"/>
      <dgm:spPr/>
    </dgm:pt>
    <dgm:pt modelId="{EE5DE2E5-7B33-0E4E-A648-4BEDF4DD4AA4}" type="pres">
      <dgm:prSet presAssocID="{0CAA3FBA-21D2-2D4F-8F3E-85B613FD3B2B}" presName="composite" presStyleCnt="0"/>
      <dgm:spPr/>
    </dgm:pt>
    <dgm:pt modelId="{D85261D2-3C0B-274B-806F-C4917386A75E}" type="pres">
      <dgm:prSet presAssocID="{0CAA3FBA-21D2-2D4F-8F3E-85B613FD3B2B}" presName="imgShp" presStyleLbl="fgImgPlace1" presStyleIdx="2" presStyleCnt="4"/>
      <dgm:spPr>
        <a:solidFill>
          <a:schemeClr val="bg1">
            <a:lumMod val="85000"/>
          </a:schemeClr>
        </a:solidFill>
      </dgm:spPr>
    </dgm:pt>
    <dgm:pt modelId="{EC7B37AA-4A45-8A43-8E0E-61F86504347E}" type="pres">
      <dgm:prSet presAssocID="{0CAA3FBA-21D2-2D4F-8F3E-85B613FD3B2B}" presName="txShp" presStyleLbl="node1" presStyleIdx="2" presStyleCnt="4" custLinFactNeighborX="15122" custLinFactNeighborY="-2385">
        <dgm:presLayoutVars>
          <dgm:bulletEnabled val="1"/>
        </dgm:presLayoutVars>
      </dgm:prSet>
      <dgm:spPr>
        <a:prstGeom prst="roundRect">
          <a:avLst/>
        </a:prstGeom>
      </dgm:spPr>
    </dgm:pt>
    <dgm:pt modelId="{330D232F-029B-2B45-A6B1-44C1860E1972}" type="pres">
      <dgm:prSet presAssocID="{916CB386-E994-5B4E-B8AA-4BCF40C27023}" presName="spacing" presStyleCnt="0"/>
      <dgm:spPr/>
    </dgm:pt>
    <dgm:pt modelId="{24831D61-3B61-914C-B7CC-7D8D8ED9642D}" type="pres">
      <dgm:prSet presAssocID="{062A8D1F-3021-204B-9DF3-B3AA7860333A}" presName="composite" presStyleCnt="0"/>
      <dgm:spPr/>
    </dgm:pt>
    <dgm:pt modelId="{F248274C-D86B-E049-ABB5-132DE6901FD4}" type="pres">
      <dgm:prSet presAssocID="{062A8D1F-3021-204B-9DF3-B3AA7860333A}" presName="imgShp" presStyleLbl="fgImgPlace1" presStyleIdx="3" presStyleCnt="4"/>
      <dgm:spPr>
        <a:solidFill>
          <a:schemeClr val="bg1">
            <a:lumMod val="85000"/>
          </a:schemeClr>
        </a:solidFill>
      </dgm:spPr>
    </dgm:pt>
    <dgm:pt modelId="{10DEB2AC-E8F8-7741-9A0C-EE06DCC7E021}" type="pres">
      <dgm:prSet presAssocID="{062A8D1F-3021-204B-9DF3-B3AA7860333A}" presName="txShp" presStyleLbl="node1" presStyleIdx="3" presStyleCnt="4" custLinFactNeighborX="15121" custLinFactNeighborY="261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0972A80D-2B23-6E45-BD60-D5FB43174D9C}" type="presOf" srcId="{062A8D1F-3021-204B-9DF3-B3AA7860333A}" destId="{10DEB2AC-E8F8-7741-9A0C-EE06DCC7E021}" srcOrd="0" destOrd="0" presId="urn:microsoft.com/office/officeart/2005/8/layout/vList3"/>
    <dgm:cxn modelId="{64204429-6289-3D4B-A4DE-5537FEDDEFC5}" type="presOf" srcId="{6B253C25-B28B-6241-A54C-B6FA3EE1A7FC}" destId="{51BBA280-7E4E-E84A-94EE-AAC4E2DBF6C4}" srcOrd="0" destOrd="0" presId="urn:microsoft.com/office/officeart/2005/8/layout/vList3"/>
    <dgm:cxn modelId="{F0ED9C31-9CA3-DC4B-B4FB-D10568B1BF01}" type="presOf" srcId="{29070507-1215-EF4C-9440-1AC53629C7D9}" destId="{A136EB0B-CFB0-B743-BE0F-3DC1E61F4293}" srcOrd="0" destOrd="0" presId="urn:microsoft.com/office/officeart/2005/8/layout/vList3"/>
    <dgm:cxn modelId="{67A87C37-EDA3-8D48-A2FB-1C793F63C385}" srcId="{29070507-1215-EF4C-9440-1AC53629C7D9}" destId="{0CAA3FBA-21D2-2D4F-8F3E-85B613FD3B2B}" srcOrd="2" destOrd="0" parTransId="{FA4129EA-059E-584D-8BB6-AA8CB564293A}" sibTransId="{916CB386-E994-5B4E-B8AA-4BCF40C27023}"/>
    <dgm:cxn modelId="{579A014E-2851-C043-9A47-0B9BCE40FACB}" srcId="{29070507-1215-EF4C-9440-1AC53629C7D9}" destId="{6B253C25-B28B-6241-A54C-B6FA3EE1A7FC}" srcOrd="1" destOrd="0" parTransId="{543C4744-3969-D94B-926B-6B2B21908006}" sibTransId="{56B1ADE6-BB4E-6843-AFD4-BA8120901227}"/>
    <dgm:cxn modelId="{5FAB8C6F-B1C1-0448-90F4-3E9C863133B6}" type="presOf" srcId="{0CAA3FBA-21D2-2D4F-8F3E-85B613FD3B2B}" destId="{EC7B37AA-4A45-8A43-8E0E-61F86504347E}" srcOrd="0" destOrd="0" presId="urn:microsoft.com/office/officeart/2005/8/layout/vList3"/>
    <dgm:cxn modelId="{10EEC696-B9A2-304F-8D86-0B390B8C2397}" type="presOf" srcId="{4174B482-D549-C74C-AF7F-8F6652B380A5}" destId="{943CEDEF-6B06-7049-A817-71C26258C0F0}" srcOrd="0" destOrd="0" presId="urn:microsoft.com/office/officeart/2005/8/layout/vList3"/>
    <dgm:cxn modelId="{1D3BB2C1-7B95-0B43-A93C-EFE3A9AEBFF6}" srcId="{29070507-1215-EF4C-9440-1AC53629C7D9}" destId="{4174B482-D549-C74C-AF7F-8F6652B380A5}" srcOrd="0" destOrd="0" parTransId="{03A011CA-8360-324E-8301-B02B5807694E}" sibTransId="{602C52DE-D57B-8F47-BC7D-8426181D8220}"/>
    <dgm:cxn modelId="{432CEEDF-7B55-AC4F-8AEE-0EDDBC64E540}" srcId="{29070507-1215-EF4C-9440-1AC53629C7D9}" destId="{062A8D1F-3021-204B-9DF3-B3AA7860333A}" srcOrd="3" destOrd="0" parTransId="{02A8EBC2-3285-8840-9754-6A613F4C1A5C}" sibTransId="{381CCF32-CF93-5044-8C1B-AECD8B45884F}"/>
    <dgm:cxn modelId="{FEC11954-FB8C-F846-BF37-EECEDF9231E6}" type="presParOf" srcId="{A136EB0B-CFB0-B743-BE0F-3DC1E61F4293}" destId="{EEA15054-29D1-894D-A1CE-31BBDC6533D7}" srcOrd="0" destOrd="0" presId="urn:microsoft.com/office/officeart/2005/8/layout/vList3"/>
    <dgm:cxn modelId="{159763DC-991B-AD41-AF83-398E2B2FBF39}" type="presParOf" srcId="{EEA15054-29D1-894D-A1CE-31BBDC6533D7}" destId="{86904AA6-D839-8242-A56B-C35ABB0565B9}" srcOrd="0" destOrd="0" presId="urn:microsoft.com/office/officeart/2005/8/layout/vList3"/>
    <dgm:cxn modelId="{3B7A9E29-DE61-9749-AADF-B734FEA9151C}" type="presParOf" srcId="{EEA15054-29D1-894D-A1CE-31BBDC6533D7}" destId="{943CEDEF-6B06-7049-A817-71C26258C0F0}" srcOrd="1" destOrd="0" presId="urn:microsoft.com/office/officeart/2005/8/layout/vList3"/>
    <dgm:cxn modelId="{4FB0F3DD-3945-114C-B8A5-0BFB9297279A}" type="presParOf" srcId="{A136EB0B-CFB0-B743-BE0F-3DC1E61F4293}" destId="{A8401594-371B-B34F-B347-2456CAC85B3E}" srcOrd="1" destOrd="0" presId="urn:microsoft.com/office/officeart/2005/8/layout/vList3"/>
    <dgm:cxn modelId="{1E0FD5CB-8CE2-874A-8E44-52B1E809988F}" type="presParOf" srcId="{A136EB0B-CFB0-B743-BE0F-3DC1E61F4293}" destId="{36BA966A-A03A-5C42-89C8-B874D772DC68}" srcOrd="2" destOrd="0" presId="urn:microsoft.com/office/officeart/2005/8/layout/vList3"/>
    <dgm:cxn modelId="{D8C7A335-96E4-AD48-A895-DC2DB71D4DD1}" type="presParOf" srcId="{36BA966A-A03A-5C42-89C8-B874D772DC68}" destId="{9B2A3315-C74E-554F-A261-8D91CCE8C820}" srcOrd="0" destOrd="0" presId="urn:microsoft.com/office/officeart/2005/8/layout/vList3"/>
    <dgm:cxn modelId="{54B0D239-F254-B644-8A10-9291E40CC42C}" type="presParOf" srcId="{36BA966A-A03A-5C42-89C8-B874D772DC68}" destId="{51BBA280-7E4E-E84A-94EE-AAC4E2DBF6C4}" srcOrd="1" destOrd="0" presId="urn:microsoft.com/office/officeart/2005/8/layout/vList3"/>
    <dgm:cxn modelId="{13E1CB04-2E05-8947-AAA1-A351D7649916}" type="presParOf" srcId="{A136EB0B-CFB0-B743-BE0F-3DC1E61F4293}" destId="{51F231C0-5219-9D4D-B0C6-23D598224B97}" srcOrd="3" destOrd="0" presId="urn:microsoft.com/office/officeart/2005/8/layout/vList3"/>
    <dgm:cxn modelId="{DA43735A-BA4E-3C42-A62D-4015448C8589}" type="presParOf" srcId="{A136EB0B-CFB0-B743-BE0F-3DC1E61F4293}" destId="{EE5DE2E5-7B33-0E4E-A648-4BEDF4DD4AA4}" srcOrd="4" destOrd="0" presId="urn:microsoft.com/office/officeart/2005/8/layout/vList3"/>
    <dgm:cxn modelId="{C9334476-279E-6D40-A987-6733DA38DDE6}" type="presParOf" srcId="{EE5DE2E5-7B33-0E4E-A648-4BEDF4DD4AA4}" destId="{D85261D2-3C0B-274B-806F-C4917386A75E}" srcOrd="0" destOrd="0" presId="urn:microsoft.com/office/officeart/2005/8/layout/vList3"/>
    <dgm:cxn modelId="{F3A6F3B6-3678-B847-BD0C-2471EF677613}" type="presParOf" srcId="{EE5DE2E5-7B33-0E4E-A648-4BEDF4DD4AA4}" destId="{EC7B37AA-4A45-8A43-8E0E-61F86504347E}" srcOrd="1" destOrd="0" presId="urn:microsoft.com/office/officeart/2005/8/layout/vList3"/>
    <dgm:cxn modelId="{8A9643F5-EE9D-5D46-BDA7-A015CE36A979}" type="presParOf" srcId="{A136EB0B-CFB0-B743-BE0F-3DC1E61F4293}" destId="{330D232F-029B-2B45-A6B1-44C1860E1972}" srcOrd="5" destOrd="0" presId="urn:microsoft.com/office/officeart/2005/8/layout/vList3"/>
    <dgm:cxn modelId="{DEFB0838-55C7-5B42-8447-A2BA7FE93F03}" type="presParOf" srcId="{A136EB0B-CFB0-B743-BE0F-3DC1E61F4293}" destId="{24831D61-3B61-914C-B7CC-7D8D8ED9642D}" srcOrd="6" destOrd="0" presId="urn:microsoft.com/office/officeart/2005/8/layout/vList3"/>
    <dgm:cxn modelId="{0B013EBF-9C15-8544-ADCD-1618A90DD098}" type="presParOf" srcId="{24831D61-3B61-914C-B7CC-7D8D8ED9642D}" destId="{F248274C-D86B-E049-ABB5-132DE6901FD4}" srcOrd="0" destOrd="0" presId="urn:microsoft.com/office/officeart/2005/8/layout/vList3"/>
    <dgm:cxn modelId="{A9EA1A26-1AD3-DE43-A068-095AA6D318D8}" type="presParOf" srcId="{24831D61-3B61-914C-B7CC-7D8D8ED9642D}" destId="{10DEB2AC-E8F8-7741-9A0C-EE06DCC7E02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3CEDEF-6B06-7049-A817-71C26258C0F0}">
      <dsp:nvSpPr>
        <dsp:cNvPr id="0" name=""/>
        <dsp:cNvSpPr/>
      </dsp:nvSpPr>
      <dsp:spPr>
        <a:xfrm rot="10800000">
          <a:off x="1202508" y="11035"/>
          <a:ext cx="2666241" cy="545652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0617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Contents 1</a:t>
          </a:r>
        </a:p>
      </dsp:txBody>
      <dsp:txXfrm rot="10800000">
        <a:off x="1229145" y="37672"/>
        <a:ext cx="2612967" cy="492378"/>
      </dsp:txXfrm>
    </dsp:sp>
    <dsp:sp modelId="{86904AA6-D839-8242-A56B-C35ABB0565B9}">
      <dsp:nvSpPr>
        <dsp:cNvPr id="0" name=""/>
        <dsp:cNvSpPr/>
      </dsp:nvSpPr>
      <dsp:spPr>
        <a:xfrm>
          <a:off x="535158" y="1481"/>
          <a:ext cx="545652" cy="545652"/>
        </a:xfrm>
        <a:prstGeom prst="ellipse">
          <a:avLst/>
        </a:prstGeom>
        <a:solidFill>
          <a:schemeClr val="bg1">
            <a:lumMod val="8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1BBA280-7E4E-E84A-94EE-AAC4E2DBF6C4}">
      <dsp:nvSpPr>
        <dsp:cNvPr id="0" name=""/>
        <dsp:cNvSpPr/>
      </dsp:nvSpPr>
      <dsp:spPr>
        <a:xfrm rot="10800000">
          <a:off x="1202508" y="719569"/>
          <a:ext cx="2666241" cy="545652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0617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Contents 2</a:t>
          </a:r>
        </a:p>
      </dsp:txBody>
      <dsp:txXfrm rot="10800000">
        <a:off x="1229145" y="746206"/>
        <a:ext cx="2612967" cy="492378"/>
      </dsp:txXfrm>
    </dsp:sp>
    <dsp:sp modelId="{9B2A3315-C74E-554F-A261-8D91CCE8C820}">
      <dsp:nvSpPr>
        <dsp:cNvPr id="0" name=""/>
        <dsp:cNvSpPr/>
      </dsp:nvSpPr>
      <dsp:spPr>
        <a:xfrm>
          <a:off x="535158" y="683987"/>
          <a:ext cx="545652" cy="545652"/>
        </a:xfrm>
        <a:prstGeom prst="ellipse">
          <a:avLst/>
        </a:prstGeom>
        <a:solidFill>
          <a:schemeClr val="bg1">
            <a:lumMod val="8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C7B37AA-4A45-8A43-8E0E-61F86504347E}">
      <dsp:nvSpPr>
        <dsp:cNvPr id="0" name=""/>
        <dsp:cNvSpPr/>
      </dsp:nvSpPr>
      <dsp:spPr>
        <a:xfrm rot="10800000">
          <a:off x="1211174" y="1405534"/>
          <a:ext cx="2666241" cy="545652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0617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 rot="10800000">
        <a:off x="1237811" y="1432171"/>
        <a:ext cx="2612967" cy="492378"/>
      </dsp:txXfrm>
    </dsp:sp>
    <dsp:sp modelId="{D85261D2-3C0B-274B-806F-C4917386A75E}">
      <dsp:nvSpPr>
        <dsp:cNvPr id="0" name=""/>
        <dsp:cNvSpPr/>
      </dsp:nvSpPr>
      <dsp:spPr>
        <a:xfrm>
          <a:off x="535158" y="1418548"/>
          <a:ext cx="545652" cy="545652"/>
        </a:xfrm>
        <a:prstGeom prst="ellipse">
          <a:avLst/>
        </a:prstGeom>
        <a:solidFill>
          <a:schemeClr val="bg1">
            <a:lumMod val="8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0DEB2AC-E8F8-7741-9A0C-EE06DCC7E021}">
      <dsp:nvSpPr>
        <dsp:cNvPr id="0" name=""/>
        <dsp:cNvSpPr/>
      </dsp:nvSpPr>
      <dsp:spPr>
        <a:xfrm rot="10800000">
          <a:off x="1211147" y="2128506"/>
          <a:ext cx="2666241" cy="545652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0617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 rot="10800000">
        <a:off x="1237784" y="2155143"/>
        <a:ext cx="2612967" cy="492378"/>
      </dsp:txXfrm>
    </dsp:sp>
    <dsp:sp modelId="{F248274C-D86B-E049-ABB5-132DE6901FD4}">
      <dsp:nvSpPr>
        <dsp:cNvPr id="0" name=""/>
        <dsp:cNvSpPr/>
      </dsp:nvSpPr>
      <dsp:spPr>
        <a:xfrm>
          <a:off x="535158" y="2127082"/>
          <a:ext cx="545652" cy="545652"/>
        </a:xfrm>
        <a:prstGeom prst="ellipse">
          <a:avLst/>
        </a:prstGeom>
        <a:solidFill>
          <a:schemeClr val="bg1">
            <a:lumMod val="8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C50188-D15F-441D-9EDC-88902166D25F}" type="datetimeFigureOut">
              <a:rPr lang="en-GB" smtClean="0"/>
              <a:t>28/08/2017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F91C1E-61F4-4A79-83AD-D5F432189E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6140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image" Target="../media/image6.png"/><Relationship Id="rId7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2858008"/>
            <a:ext cx="6400800" cy="10080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9" name="Content Placeholder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15315"/>
            <a:ext cx="810154" cy="12181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63916"/>
            <a:ext cx="1219200" cy="1220217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686136" y="4010421"/>
            <a:ext cx="5619328" cy="647675"/>
          </a:xfrm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Presenter Name 1, Presenter Name 2</a:t>
            </a:r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0" y="-17253"/>
            <a:ext cx="9144000" cy="68752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4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20"/>
          <a:stretch/>
        </p:blipFill>
        <p:spPr>
          <a:xfrm>
            <a:off x="-63153" y="1052736"/>
            <a:ext cx="9240957" cy="5785752"/>
          </a:xfrm>
          <a:prstGeom prst="rect">
            <a:avLst/>
          </a:prstGeom>
        </p:spPr>
      </p:pic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2232025" y="5229225"/>
            <a:ext cx="4679950" cy="3600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DD Month YYYY</a:t>
            </a:r>
            <a:endParaRPr lang="en-GB"/>
          </a:p>
        </p:txBody>
      </p:sp>
      <p:sp>
        <p:nvSpPr>
          <p:cNvPr id="18" name="Teardrop 17"/>
          <p:cNvSpPr/>
          <p:nvPr userDrawn="1"/>
        </p:nvSpPr>
        <p:spPr>
          <a:xfrm rot="8114620">
            <a:off x="8079967" y="419019"/>
            <a:ext cx="1097074" cy="1075175"/>
          </a:xfrm>
          <a:prstGeom prst="teardrop">
            <a:avLst>
              <a:gd name="adj" fmla="val 7895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864" y="259999"/>
            <a:ext cx="823632" cy="1199482"/>
          </a:xfrm>
          <a:prstGeom prst="rect">
            <a:avLst/>
          </a:prstGeom>
        </p:spPr>
      </p:pic>
      <p:sp>
        <p:nvSpPr>
          <p:cNvPr id="17" name="Rounded Rectangle 16"/>
          <p:cNvSpPr/>
          <p:nvPr userDrawn="1"/>
        </p:nvSpPr>
        <p:spPr>
          <a:xfrm>
            <a:off x="5613166" y="970709"/>
            <a:ext cx="2343210" cy="5419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326939"/>
            <a:ext cx="2487226" cy="1287540"/>
          </a:xfrm>
          <a:prstGeom prst="rect">
            <a:avLst/>
          </a:prstGeom>
        </p:spPr>
      </p:pic>
      <p:sp>
        <p:nvSpPr>
          <p:cNvPr id="6" name="Oval 5"/>
          <p:cNvSpPr/>
          <p:nvPr userDrawn="1"/>
        </p:nvSpPr>
        <p:spPr>
          <a:xfrm>
            <a:off x="1259632" y="260648"/>
            <a:ext cx="1707150" cy="17108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720" y="260648"/>
            <a:ext cx="1679104" cy="1679104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-36512" y="692696"/>
            <a:ext cx="1140342" cy="12296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957" y="116632"/>
            <a:ext cx="1278688" cy="1739333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548676" y="6384264"/>
            <a:ext cx="6156176" cy="595212"/>
          </a:xfrm>
        </p:spPr>
        <p:txBody>
          <a:bodyPr wrap="square" anchor="t" anchorCtr="1">
            <a:noAutofit/>
          </a:bodyPr>
          <a:lstStyle>
            <a:lvl1pPr marL="342900" marR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100" b="0" i="1" smtClean="0">
                <a:solidFill>
                  <a:schemeClr val="bg1"/>
                </a:solidFill>
                <a:effectLst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i="0" dirty="0">
                <a:solidFill>
                  <a:srgbClr val="222222"/>
                </a:solidFill>
                <a:effectLst/>
                <a:latin typeface="arial" charset="0"/>
              </a:rPr>
              <a:t>The EIRSAT-1 project is carried out with the support of the Education Office of the European Space Agency, under the educational Fly your Satellite! </a:t>
            </a:r>
            <a:r>
              <a:rPr lang="en-US" b="1" i="0" dirty="0" err="1">
                <a:solidFill>
                  <a:srgbClr val="222222"/>
                </a:solidFill>
                <a:effectLst/>
                <a:latin typeface="arial" charset="0"/>
              </a:rPr>
              <a:t>Programme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652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356350"/>
            <a:ext cx="9144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7596336" y="6356350"/>
            <a:ext cx="144016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F3FD95-F5EE-4634-8817-43C09338A807}" type="datetime4">
              <a:rPr lang="en-GB" smtClean="0"/>
              <a:t>28 August 2017</a:t>
            </a:fld>
            <a:endParaRPr lang="en-GB"/>
          </a:p>
        </p:txBody>
      </p:sp>
      <p:sp>
        <p:nvSpPr>
          <p:cNvPr id="7" name="Oval 6"/>
          <p:cNvSpPr/>
          <p:nvPr userDrawn="1"/>
        </p:nvSpPr>
        <p:spPr>
          <a:xfrm>
            <a:off x="6197462" y="2434483"/>
            <a:ext cx="968703" cy="9771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99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96752"/>
            <a:ext cx="4038600" cy="492941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96752"/>
            <a:ext cx="4038600" cy="492941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356350"/>
            <a:ext cx="9144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7596336" y="6356350"/>
            <a:ext cx="144016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F3FD95-F5EE-4634-8817-43C09338A807}" type="datetime4">
              <a:rPr lang="en-GB" smtClean="0"/>
              <a:t>28 August 2017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1030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356350"/>
            <a:ext cx="9144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7596336" y="6356350"/>
            <a:ext cx="144016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F3FD95-F5EE-4634-8817-43C09338A807}" type="datetime4">
              <a:rPr lang="en-GB" smtClean="0"/>
              <a:t>28 August 2017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854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356350"/>
            <a:ext cx="9144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7596336" y="6356350"/>
            <a:ext cx="144016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F3FD95-F5EE-4634-8817-43C09338A807}" type="datetime4">
              <a:rPr lang="en-GB" smtClean="0"/>
              <a:t>28 August 2017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177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28 August 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" t="33372" r="-366" b="-10818"/>
          <a:stretch/>
        </p:blipFill>
        <p:spPr>
          <a:xfrm>
            <a:off x="-13449" y="1484784"/>
            <a:ext cx="9240957" cy="5353704"/>
          </a:xfrm>
          <a:prstGeom prst="rect">
            <a:avLst/>
          </a:prstGeom>
        </p:spPr>
      </p:pic>
      <p:sp>
        <p:nvSpPr>
          <p:cNvPr id="6" name="Snip Single Corner Rectangle 5"/>
          <p:cNvSpPr/>
          <p:nvPr userDrawn="1"/>
        </p:nvSpPr>
        <p:spPr>
          <a:xfrm>
            <a:off x="-1" y="1484784"/>
            <a:ext cx="7382435" cy="4566391"/>
          </a:xfrm>
          <a:custGeom>
            <a:avLst/>
            <a:gdLst>
              <a:gd name="connsiteX0" fmla="*/ 0 w 10327341"/>
              <a:gd name="connsiteY0" fmla="*/ 0 h 5432612"/>
              <a:gd name="connsiteX1" fmla="*/ 7611035 w 10327341"/>
              <a:gd name="connsiteY1" fmla="*/ 0 h 5432612"/>
              <a:gd name="connsiteX2" fmla="*/ 10327341 w 10327341"/>
              <a:gd name="connsiteY2" fmla="*/ 2716306 h 5432612"/>
              <a:gd name="connsiteX3" fmla="*/ 10327341 w 10327341"/>
              <a:gd name="connsiteY3" fmla="*/ 5432612 h 5432612"/>
              <a:gd name="connsiteX4" fmla="*/ 0 w 10327341"/>
              <a:gd name="connsiteY4" fmla="*/ 5432612 h 5432612"/>
              <a:gd name="connsiteX5" fmla="*/ 0 w 10327341"/>
              <a:gd name="connsiteY5" fmla="*/ 0 h 5432612"/>
              <a:gd name="connsiteX0" fmla="*/ 0 w 10394576"/>
              <a:gd name="connsiteY0" fmla="*/ 0 h 5607424"/>
              <a:gd name="connsiteX1" fmla="*/ 7611035 w 10394576"/>
              <a:gd name="connsiteY1" fmla="*/ 0 h 5607424"/>
              <a:gd name="connsiteX2" fmla="*/ 10394576 w 10394576"/>
              <a:gd name="connsiteY2" fmla="*/ 5607424 h 5607424"/>
              <a:gd name="connsiteX3" fmla="*/ 10327341 w 10394576"/>
              <a:gd name="connsiteY3" fmla="*/ 5432612 h 5607424"/>
              <a:gd name="connsiteX4" fmla="*/ 0 w 10394576"/>
              <a:gd name="connsiteY4" fmla="*/ 5432612 h 5607424"/>
              <a:gd name="connsiteX5" fmla="*/ 0 w 10394576"/>
              <a:gd name="connsiteY5" fmla="*/ 0 h 5607424"/>
              <a:gd name="connsiteX0" fmla="*/ 0 w 10327341"/>
              <a:gd name="connsiteY0" fmla="*/ 0 h 5461143"/>
              <a:gd name="connsiteX1" fmla="*/ 7611035 w 10327341"/>
              <a:gd name="connsiteY1" fmla="*/ 0 h 5461143"/>
              <a:gd name="connsiteX2" fmla="*/ 10295010 w 10327341"/>
              <a:gd name="connsiteY2" fmla="*/ 5461143 h 5461143"/>
              <a:gd name="connsiteX3" fmla="*/ 10327341 w 10327341"/>
              <a:gd name="connsiteY3" fmla="*/ 5432612 h 5461143"/>
              <a:gd name="connsiteX4" fmla="*/ 0 w 10327341"/>
              <a:gd name="connsiteY4" fmla="*/ 5432612 h 5461143"/>
              <a:gd name="connsiteX5" fmla="*/ 0 w 10327341"/>
              <a:gd name="connsiteY5" fmla="*/ 0 h 5461143"/>
              <a:gd name="connsiteX0" fmla="*/ 0 w 10327341"/>
              <a:gd name="connsiteY0" fmla="*/ 0 h 5461143"/>
              <a:gd name="connsiteX1" fmla="*/ 6396345 w 10327341"/>
              <a:gd name="connsiteY1" fmla="*/ 0 h 5461143"/>
              <a:gd name="connsiteX2" fmla="*/ 10295010 w 10327341"/>
              <a:gd name="connsiteY2" fmla="*/ 5461143 h 5461143"/>
              <a:gd name="connsiteX3" fmla="*/ 10327341 w 10327341"/>
              <a:gd name="connsiteY3" fmla="*/ 5432612 h 5461143"/>
              <a:gd name="connsiteX4" fmla="*/ 0 w 10327341"/>
              <a:gd name="connsiteY4" fmla="*/ 5432612 h 5461143"/>
              <a:gd name="connsiteX5" fmla="*/ 0 w 10327341"/>
              <a:gd name="connsiteY5" fmla="*/ 0 h 5461143"/>
              <a:gd name="connsiteX0" fmla="*/ 0 w 10864992"/>
              <a:gd name="connsiteY0" fmla="*/ 0 h 5461143"/>
              <a:gd name="connsiteX1" fmla="*/ 6396345 w 10864992"/>
              <a:gd name="connsiteY1" fmla="*/ 0 h 5461143"/>
              <a:gd name="connsiteX2" fmla="*/ 10295010 w 10864992"/>
              <a:gd name="connsiteY2" fmla="*/ 5461143 h 5461143"/>
              <a:gd name="connsiteX3" fmla="*/ 10864992 w 10864992"/>
              <a:gd name="connsiteY3" fmla="*/ 5444802 h 5461143"/>
              <a:gd name="connsiteX4" fmla="*/ 0 w 10864992"/>
              <a:gd name="connsiteY4" fmla="*/ 5432612 h 5461143"/>
              <a:gd name="connsiteX5" fmla="*/ 0 w 10864992"/>
              <a:gd name="connsiteY5" fmla="*/ 0 h 5461143"/>
              <a:gd name="connsiteX0" fmla="*/ 0 w 10932225"/>
              <a:gd name="connsiteY0" fmla="*/ 0 h 5485523"/>
              <a:gd name="connsiteX1" fmla="*/ 6396345 w 10932225"/>
              <a:gd name="connsiteY1" fmla="*/ 0 h 5485523"/>
              <a:gd name="connsiteX2" fmla="*/ 10932225 w 10932225"/>
              <a:gd name="connsiteY2" fmla="*/ 5485523 h 5485523"/>
              <a:gd name="connsiteX3" fmla="*/ 10864992 w 10932225"/>
              <a:gd name="connsiteY3" fmla="*/ 5444802 h 5485523"/>
              <a:gd name="connsiteX4" fmla="*/ 0 w 10932225"/>
              <a:gd name="connsiteY4" fmla="*/ 5432612 h 5485523"/>
              <a:gd name="connsiteX5" fmla="*/ 0 w 10932225"/>
              <a:gd name="connsiteY5" fmla="*/ 0 h 5485523"/>
              <a:gd name="connsiteX0" fmla="*/ 0 w 10932225"/>
              <a:gd name="connsiteY0" fmla="*/ 12190 h 5497713"/>
              <a:gd name="connsiteX1" fmla="*/ 5520174 w 10932225"/>
              <a:gd name="connsiteY1" fmla="*/ 0 h 5497713"/>
              <a:gd name="connsiteX2" fmla="*/ 10932225 w 10932225"/>
              <a:gd name="connsiteY2" fmla="*/ 5497713 h 5497713"/>
              <a:gd name="connsiteX3" fmla="*/ 10864992 w 10932225"/>
              <a:gd name="connsiteY3" fmla="*/ 5456992 h 5497713"/>
              <a:gd name="connsiteX4" fmla="*/ 0 w 10932225"/>
              <a:gd name="connsiteY4" fmla="*/ 5444802 h 5497713"/>
              <a:gd name="connsiteX5" fmla="*/ 0 w 10932225"/>
              <a:gd name="connsiteY5" fmla="*/ 12190 h 549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2225" h="5497713">
                <a:moveTo>
                  <a:pt x="0" y="12190"/>
                </a:moveTo>
                <a:lnTo>
                  <a:pt x="5520174" y="0"/>
                </a:lnTo>
                <a:lnTo>
                  <a:pt x="10932225" y="5497713"/>
                </a:lnTo>
                <a:lnTo>
                  <a:pt x="10864992" y="5456992"/>
                </a:lnTo>
                <a:lnTo>
                  <a:pt x="0" y="5444802"/>
                </a:lnTo>
                <a:lnTo>
                  <a:pt x="0" y="12190"/>
                </a:lnTo>
                <a:close/>
              </a:path>
            </a:pathLst>
          </a:custGeom>
          <a:solidFill>
            <a:srgbClr val="40BAD2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Diagram 6"/>
          <p:cNvGraphicFramePr/>
          <p:nvPr userDrawn="1">
            <p:extLst>
              <p:ext uri="{D42A27DB-BD31-4B8C-83A1-F6EECF244321}">
                <p14:modId xmlns:p14="http://schemas.microsoft.com/office/powerpoint/2010/main" val="1781143740"/>
              </p:ext>
            </p:extLst>
          </p:nvPr>
        </p:nvGraphicFramePr>
        <p:xfrm>
          <a:off x="-13449" y="2132856"/>
          <a:ext cx="4009385" cy="2674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 userDrawn="1"/>
        </p:nvSpPr>
        <p:spPr>
          <a:xfrm>
            <a:off x="611560" y="2049457"/>
            <a:ext cx="376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11560" y="2782282"/>
            <a:ext cx="376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611560" y="3511738"/>
            <a:ext cx="376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3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611560" y="4233481"/>
            <a:ext cx="376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32959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28 August 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75" b="-7329"/>
          <a:stretch/>
        </p:blipFill>
        <p:spPr>
          <a:xfrm>
            <a:off x="0" y="1495879"/>
            <a:ext cx="9240957" cy="4869160"/>
          </a:xfrm>
          <a:prstGeom prst="rect">
            <a:avLst/>
          </a:prstGeom>
        </p:spPr>
      </p:pic>
      <p:sp>
        <p:nvSpPr>
          <p:cNvPr id="7" name="Snip Single Corner Rectangle 5"/>
          <p:cNvSpPr/>
          <p:nvPr userDrawn="1"/>
        </p:nvSpPr>
        <p:spPr>
          <a:xfrm flipH="1">
            <a:off x="1773378" y="2636912"/>
            <a:ext cx="7467579" cy="2177551"/>
          </a:xfrm>
          <a:custGeom>
            <a:avLst/>
            <a:gdLst>
              <a:gd name="connsiteX0" fmla="*/ 0 w 10327341"/>
              <a:gd name="connsiteY0" fmla="*/ 0 h 5432612"/>
              <a:gd name="connsiteX1" fmla="*/ 7611035 w 10327341"/>
              <a:gd name="connsiteY1" fmla="*/ 0 h 5432612"/>
              <a:gd name="connsiteX2" fmla="*/ 10327341 w 10327341"/>
              <a:gd name="connsiteY2" fmla="*/ 2716306 h 5432612"/>
              <a:gd name="connsiteX3" fmla="*/ 10327341 w 10327341"/>
              <a:gd name="connsiteY3" fmla="*/ 5432612 h 5432612"/>
              <a:gd name="connsiteX4" fmla="*/ 0 w 10327341"/>
              <a:gd name="connsiteY4" fmla="*/ 5432612 h 5432612"/>
              <a:gd name="connsiteX5" fmla="*/ 0 w 10327341"/>
              <a:gd name="connsiteY5" fmla="*/ 0 h 5432612"/>
              <a:gd name="connsiteX0" fmla="*/ 0 w 10394576"/>
              <a:gd name="connsiteY0" fmla="*/ 0 h 5607424"/>
              <a:gd name="connsiteX1" fmla="*/ 7611035 w 10394576"/>
              <a:gd name="connsiteY1" fmla="*/ 0 h 5607424"/>
              <a:gd name="connsiteX2" fmla="*/ 10394576 w 10394576"/>
              <a:gd name="connsiteY2" fmla="*/ 5607424 h 5607424"/>
              <a:gd name="connsiteX3" fmla="*/ 10327341 w 10394576"/>
              <a:gd name="connsiteY3" fmla="*/ 5432612 h 5607424"/>
              <a:gd name="connsiteX4" fmla="*/ 0 w 10394576"/>
              <a:gd name="connsiteY4" fmla="*/ 5432612 h 5607424"/>
              <a:gd name="connsiteX5" fmla="*/ 0 w 10394576"/>
              <a:gd name="connsiteY5" fmla="*/ 0 h 5607424"/>
              <a:gd name="connsiteX0" fmla="*/ 0 w 10327341"/>
              <a:gd name="connsiteY0" fmla="*/ 0 h 5461143"/>
              <a:gd name="connsiteX1" fmla="*/ 7611035 w 10327341"/>
              <a:gd name="connsiteY1" fmla="*/ 0 h 5461143"/>
              <a:gd name="connsiteX2" fmla="*/ 10295010 w 10327341"/>
              <a:gd name="connsiteY2" fmla="*/ 5461143 h 5461143"/>
              <a:gd name="connsiteX3" fmla="*/ 10327341 w 10327341"/>
              <a:gd name="connsiteY3" fmla="*/ 5432612 h 5461143"/>
              <a:gd name="connsiteX4" fmla="*/ 0 w 10327341"/>
              <a:gd name="connsiteY4" fmla="*/ 5432612 h 5461143"/>
              <a:gd name="connsiteX5" fmla="*/ 0 w 10327341"/>
              <a:gd name="connsiteY5" fmla="*/ 0 h 5461143"/>
              <a:gd name="connsiteX0" fmla="*/ 0 w 10327341"/>
              <a:gd name="connsiteY0" fmla="*/ 0 h 5461143"/>
              <a:gd name="connsiteX1" fmla="*/ 6396345 w 10327341"/>
              <a:gd name="connsiteY1" fmla="*/ 0 h 5461143"/>
              <a:gd name="connsiteX2" fmla="*/ 10295010 w 10327341"/>
              <a:gd name="connsiteY2" fmla="*/ 5461143 h 5461143"/>
              <a:gd name="connsiteX3" fmla="*/ 10327341 w 10327341"/>
              <a:gd name="connsiteY3" fmla="*/ 5432612 h 5461143"/>
              <a:gd name="connsiteX4" fmla="*/ 0 w 10327341"/>
              <a:gd name="connsiteY4" fmla="*/ 5432612 h 5461143"/>
              <a:gd name="connsiteX5" fmla="*/ 0 w 10327341"/>
              <a:gd name="connsiteY5" fmla="*/ 0 h 5461143"/>
              <a:gd name="connsiteX0" fmla="*/ 0 w 10864992"/>
              <a:gd name="connsiteY0" fmla="*/ 0 h 5461143"/>
              <a:gd name="connsiteX1" fmla="*/ 6396345 w 10864992"/>
              <a:gd name="connsiteY1" fmla="*/ 0 h 5461143"/>
              <a:gd name="connsiteX2" fmla="*/ 10295010 w 10864992"/>
              <a:gd name="connsiteY2" fmla="*/ 5461143 h 5461143"/>
              <a:gd name="connsiteX3" fmla="*/ 10864992 w 10864992"/>
              <a:gd name="connsiteY3" fmla="*/ 5444802 h 5461143"/>
              <a:gd name="connsiteX4" fmla="*/ 0 w 10864992"/>
              <a:gd name="connsiteY4" fmla="*/ 5432612 h 5461143"/>
              <a:gd name="connsiteX5" fmla="*/ 0 w 10864992"/>
              <a:gd name="connsiteY5" fmla="*/ 0 h 5461143"/>
              <a:gd name="connsiteX0" fmla="*/ 0 w 10932225"/>
              <a:gd name="connsiteY0" fmla="*/ 0 h 5485523"/>
              <a:gd name="connsiteX1" fmla="*/ 6396345 w 10932225"/>
              <a:gd name="connsiteY1" fmla="*/ 0 h 5485523"/>
              <a:gd name="connsiteX2" fmla="*/ 10932225 w 10932225"/>
              <a:gd name="connsiteY2" fmla="*/ 5485523 h 5485523"/>
              <a:gd name="connsiteX3" fmla="*/ 10864992 w 10932225"/>
              <a:gd name="connsiteY3" fmla="*/ 5444802 h 5485523"/>
              <a:gd name="connsiteX4" fmla="*/ 0 w 10932225"/>
              <a:gd name="connsiteY4" fmla="*/ 5432612 h 5485523"/>
              <a:gd name="connsiteX5" fmla="*/ 0 w 10932225"/>
              <a:gd name="connsiteY5" fmla="*/ 0 h 5485523"/>
              <a:gd name="connsiteX0" fmla="*/ 0 w 10932225"/>
              <a:gd name="connsiteY0" fmla="*/ 12190 h 5497713"/>
              <a:gd name="connsiteX1" fmla="*/ 5520174 w 10932225"/>
              <a:gd name="connsiteY1" fmla="*/ 0 h 5497713"/>
              <a:gd name="connsiteX2" fmla="*/ 10932225 w 10932225"/>
              <a:gd name="connsiteY2" fmla="*/ 5497713 h 5497713"/>
              <a:gd name="connsiteX3" fmla="*/ 10864992 w 10932225"/>
              <a:gd name="connsiteY3" fmla="*/ 5456992 h 5497713"/>
              <a:gd name="connsiteX4" fmla="*/ 0 w 10932225"/>
              <a:gd name="connsiteY4" fmla="*/ 5444802 h 5497713"/>
              <a:gd name="connsiteX5" fmla="*/ 0 w 10932225"/>
              <a:gd name="connsiteY5" fmla="*/ 12190 h 5497713"/>
              <a:gd name="connsiteX0" fmla="*/ 0 w 10932225"/>
              <a:gd name="connsiteY0" fmla="*/ 43250 h 5528773"/>
              <a:gd name="connsiteX1" fmla="*/ 8945207 w 10932225"/>
              <a:gd name="connsiteY1" fmla="*/ 0 h 5528773"/>
              <a:gd name="connsiteX2" fmla="*/ 10932225 w 10932225"/>
              <a:gd name="connsiteY2" fmla="*/ 5528773 h 5528773"/>
              <a:gd name="connsiteX3" fmla="*/ 10864992 w 10932225"/>
              <a:gd name="connsiteY3" fmla="*/ 5488052 h 5528773"/>
              <a:gd name="connsiteX4" fmla="*/ 0 w 10932225"/>
              <a:gd name="connsiteY4" fmla="*/ 5475862 h 5528773"/>
              <a:gd name="connsiteX5" fmla="*/ 0 w 10932225"/>
              <a:gd name="connsiteY5" fmla="*/ 43250 h 552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2225" h="5528773">
                <a:moveTo>
                  <a:pt x="0" y="43250"/>
                </a:moveTo>
                <a:lnTo>
                  <a:pt x="8945207" y="0"/>
                </a:lnTo>
                <a:lnTo>
                  <a:pt x="10932225" y="5528773"/>
                </a:lnTo>
                <a:lnTo>
                  <a:pt x="10864992" y="5488052"/>
                </a:lnTo>
                <a:lnTo>
                  <a:pt x="0" y="5475862"/>
                </a:lnTo>
                <a:lnTo>
                  <a:pt x="0" y="43250"/>
                </a:lnTo>
                <a:close/>
              </a:path>
            </a:pathLst>
          </a:custGeom>
          <a:solidFill>
            <a:srgbClr val="40BAD2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nut 7"/>
          <p:cNvSpPr/>
          <p:nvPr userDrawn="1"/>
        </p:nvSpPr>
        <p:spPr>
          <a:xfrm>
            <a:off x="1564060" y="2803199"/>
            <a:ext cx="1580116" cy="1525102"/>
          </a:xfrm>
          <a:prstGeom prst="donut">
            <a:avLst>
              <a:gd name="adj" fmla="val 9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978580" y="2803199"/>
            <a:ext cx="751076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E" sz="8800" b="1" cap="none" spc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4319237" y="3206720"/>
            <a:ext cx="314277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E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Content 1</a:t>
            </a:r>
          </a:p>
        </p:txBody>
      </p:sp>
    </p:spTree>
    <p:extLst>
      <p:ext uri="{BB962C8B-B14F-4D97-AF65-F5344CB8AC3E}">
        <p14:creationId xmlns:p14="http://schemas.microsoft.com/office/powerpoint/2010/main" val="642423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9119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47664" y="0"/>
            <a:ext cx="6768752" cy="9911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96752"/>
            <a:ext cx="8229600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6336" y="6356350"/>
            <a:ext cx="144016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F3FD95-F5EE-4634-8817-43C09338A807}" type="datetime4">
              <a:rPr lang="en-GB" smtClean="0"/>
              <a:t>28 August 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14" name="Teardrop 13"/>
          <p:cNvSpPr/>
          <p:nvPr userDrawn="1"/>
        </p:nvSpPr>
        <p:spPr>
          <a:xfrm rot="8114620">
            <a:off x="8226133" y="191062"/>
            <a:ext cx="913656" cy="900929"/>
          </a:xfrm>
          <a:prstGeom prst="teardrop">
            <a:avLst>
              <a:gd name="adj" fmla="val 7895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432" y="316575"/>
            <a:ext cx="469671" cy="684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8" y="6356350"/>
            <a:ext cx="914400" cy="360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356350"/>
            <a:ext cx="9144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Oval 12"/>
          <p:cNvSpPr/>
          <p:nvPr userDrawn="1"/>
        </p:nvSpPr>
        <p:spPr>
          <a:xfrm>
            <a:off x="827584" y="236585"/>
            <a:ext cx="921746" cy="9601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91418"/>
            <a:ext cx="833326" cy="833326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40705" y="260648"/>
            <a:ext cx="714871" cy="1176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317"/>
            <a:ext cx="840675" cy="114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9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24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EIRSAT-1 ADCS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Daire</a:t>
            </a:r>
            <a:r>
              <a:rPr lang="en-US" dirty="0"/>
              <a:t> Sherwin, Joseph Thompson, Victorio </a:t>
            </a:r>
            <a:r>
              <a:rPr lang="en-US" dirty="0" err="1"/>
              <a:t>Ubeda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155825" y="5239326"/>
            <a:ext cx="4679950" cy="360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01/09/2017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540024" y="6381328"/>
            <a:ext cx="6156176" cy="595212"/>
          </a:xfrm>
        </p:spPr>
        <p:txBody>
          <a:bodyPr/>
          <a:lstStyle/>
          <a:p>
            <a:r>
              <a:rPr lang="en-IE" i="0" dirty="0">
                <a:solidFill>
                  <a:schemeClr val="tx1"/>
                </a:solidFill>
              </a:rPr>
              <a:t>The EIRSAT-1 project is carried out with the support of the Education Office of the European Space Agency, under the educational Fly your Satellite! Programme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575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C79BC-B4DF-4E0E-8FE7-A006B923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22566-26CA-4541-906C-11D321B6E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Clyde Space Board</a:t>
            </a:r>
          </a:p>
          <a:p>
            <a:pPr lvl="1"/>
            <a:r>
              <a:rPr lang="en-GB" dirty="0"/>
              <a:t>Magnetometer</a:t>
            </a:r>
          </a:p>
          <a:p>
            <a:pPr lvl="1"/>
            <a:r>
              <a:rPr lang="en-GB" dirty="0"/>
              <a:t>IMU</a:t>
            </a:r>
          </a:p>
          <a:p>
            <a:pPr lvl="1"/>
            <a:r>
              <a:rPr lang="en-GB" dirty="0"/>
              <a:t>GPS</a:t>
            </a:r>
          </a:p>
          <a:p>
            <a:pPr lvl="1"/>
            <a:r>
              <a:rPr lang="en-GB" dirty="0"/>
              <a:t>Coarse Sun Sensor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20E23F-CC72-4EF8-A0CA-E171315B5F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251E4C-68ED-457F-84C5-545C6FFAED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6E75022-70D4-4D26-A1C2-05C4EE0FF27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28 August 2017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8546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4A85-A5FB-4AFE-897B-EA5C59BDD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14627-AD23-4DB9-9656-D171FDBB8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Delay</a:t>
            </a:r>
          </a:p>
          <a:p>
            <a:pPr lvl="1"/>
            <a:r>
              <a:rPr lang="en-GB" dirty="0"/>
              <a:t>[…]</a:t>
            </a:r>
          </a:p>
          <a:p>
            <a:r>
              <a:rPr lang="en-GB" dirty="0"/>
              <a:t>Noise</a:t>
            </a:r>
          </a:p>
          <a:p>
            <a:pPr lvl="1"/>
            <a:r>
              <a:rPr lang="en-GB" dirty="0"/>
              <a:t>[…]</a:t>
            </a:r>
          </a:p>
          <a:p>
            <a:r>
              <a:rPr lang="en-GB" dirty="0"/>
              <a:t>State Estimation (?). Extended / </a:t>
            </a:r>
            <a:r>
              <a:rPr lang="en-GB" dirty="0" err="1"/>
              <a:t>Unscendent</a:t>
            </a:r>
            <a:r>
              <a:rPr lang="en-GB" dirty="0"/>
              <a:t> Kalman Filters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3A6746-6892-4CA8-A973-D80CA8AAB8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3A6483-C61C-4C36-9229-84FE0711C2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A1E0BC-3696-4576-9664-A5E1861B57E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28 August 2017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997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DDB8A-D752-4D9C-B6D6-9573B55CD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Disturbances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15786-62BC-4358-863F-29ABCC69E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GB" dirty="0"/>
              <a:t>Aerodynamic drag</a:t>
            </a:r>
          </a:p>
          <a:p>
            <a:pPr marL="685800" lvl="1"/>
            <a:endParaRPr lang="en-GB" dirty="0"/>
          </a:p>
          <a:p>
            <a:pPr marL="285750" indent="-285750"/>
            <a:r>
              <a:rPr lang="en-GB" dirty="0"/>
              <a:t>Gravity gradient</a:t>
            </a:r>
          </a:p>
          <a:p>
            <a:pPr marL="685800" lvl="1"/>
            <a:endParaRPr lang="en-GB" dirty="0"/>
          </a:p>
          <a:p>
            <a:pPr marL="285750" indent="-285750"/>
            <a:r>
              <a:rPr lang="en-GB" dirty="0"/>
              <a:t>Solar radiation</a:t>
            </a:r>
          </a:p>
          <a:p>
            <a:pPr marL="685800" lvl="1"/>
            <a:endParaRPr lang="en-GB" dirty="0"/>
          </a:p>
          <a:p>
            <a:pPr marL="285750" indent="-285750"/>
            <a:r>
              <a:rPr lang="en-GB" dirty="0"/>
              <a:t>Internal magnetic Dipole</a:t>
            </a:r>
          </a:p>
          <a:p>
            <a:pPr marL="685800" lvl="1"/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6CCB4C-094A-4B1E-ADB3-D765CF283D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B9F9E3-5942-4EEB-BCCF-9A8C3175A5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49B96EA-3F84-4FD1-8FD4-CA36A7DBCE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28 August 2017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0981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A80E2-36FF-48FA-856D-F30F70D39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03EEE-E8CD-49BE-939B-63EF45556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Runge </a:t>
            </a:r>
            <a:r>
              <a:rPr lang="en-GB" dirty="0" err="1"/>
              <a:t>Kutta</a:t>
            </a:r>
            <a:r>
              <a:rPr lang="en-GB" dirty="0"/>
              <a:t> 4 / 6</a:t>
            </a:r>
          </a:p>
          <a:p>
            <a:endParaRPr lang="en-GB" dirty="0"/>
          </a:p>
          <a:p>
            <a:r>
              <a:rPr lang="en-GB" dirty="0"/>
              <a:t>Variable step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Handled automatically by Simulink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A80645-B787-4604-B28D-CDCF479044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FEDF8D-ED42-49F9-9486-0C045C3F9A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DC65ABF-5ECF-4138-BF28-CD8A7AFF3D5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28 August 2017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051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AAD6E-60A8-4F52-AC4C-B52987912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 and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DC07D-C510-4685-9D39-F94820211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Standardized Frame transformations</a:t>
            </a:r>
          </a:p>
          <a:p>
            <a:r>
              <a:rPr lang="en-GB" dirty="0"/>
              <a:t>Full documentation</a:t>
            </a:r>
          </a:p>
          <a:p>
            <a:r>
              <a:rPr lang="en-GB" dirty="0"/>
              <a:t>Third – Body Forces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8785F2-B91F-4368-A7B1-A9DB010B3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99A62A-FBD7-4EF0-B336-F014DBD42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A88EF6A-2547-4FFE-95DB-6DBCC1BA459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28 August 2017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338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0206C-233F-4F35-9ED0-EE032A973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Hardware. Clyde Space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A7CBC-B3FD-4680-849F-6E17EFEB3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%% Technical specifications from manual %%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CC0EF9-A061-491D-96F1-3C1860DDE2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C00F48-5CED-4449-A5C3-B52D5EEF0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3B30C35-76A5-4674-8C9D-42809EA85E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28 August 2017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841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0206C-233F-4F35-9ED0-EE032A973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Hardware. Clyde Space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A7CBC-B3FD-4680-849F-6E17EFEB3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%% Technical specifications from manual %%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CC0EF9-A061-491D-96F1-3C1860DDE2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C00F48-5CED-4449-A5C3-B52D5EEF0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3B30C35-76A5-4674-8C9D-42809EA85E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28 August 2017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448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89271-96F8-41C7-881A-914D3B7BD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7664" y="0"/>
            <a:ext cx="6768752" cy="991195"/>
          </a:xfrm>
        </p:spPr>
        <p:txBody>
          <a:bodyPr/>
          <a:lstStyle/>
          <a:p>
            <a:r>
              <a:rPr lang="en-GB" dirty="0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9F897-7E05-46A9-B30C-0208C9E77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MATLAB / Simulink</a:t>
            </a:r>
          </a:p>
          <a:p>
            <a:pPr lvl="1"/>
            <a:r>
              <a:rPr lang="en-GB" dirty="0"/>
              <a:t>Highly standardized in control engineering</a:t>
            </a:r>
          </a:p>
          <a:p>
            <a:pPr lvl="1"/>
            <a:r>
              <a:rPr lang="en-GB" dirty="0"/>
              <a:t>MATLAB integrates well with other simulation software</a:t>
            </a:r>
          </a:p>
          <a:p>
            <a:pPr lvl="1"/>
            <a:r>
              <a:rPr lang="en-GB" dirty="0"/>
              <a:t>Can generate C / C++ code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Level-2 S functions</a:t>
            </a:r>
          </a:p>
          <a:p>
            <a:pPr lvl="1"/>
            <a:r>
              <a:rPr lang="en-GB" dirty="0"/>
              <a:t>Allow the integration of custom </a:t>
            </a:r>
            <a:r>
              <a:rPr lang="en-GB" dirty="0" err="1"/>
              <a:t>Matlab</a:t>
            </a:r>
            <a:r>
              <a:rPr lang="en-GB" dirty="0"/>
              <a:t> code into Simulink</a:t>
            </a:r>
          </a:p>
          <a:p>
            <a:pPr lvl="1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6AA8F6-2A74-4AB9-8EB7-4D62BFA1EE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E7BD6C-D01F-41ED-85BE-FDFFB87E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169DAB2-A1CD-4B25-A906-132410760A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28 August 2017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873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8377" y="35982"/>
            <a:ext cx="6768752" cy="991195"/>
          </a:xfrm>
        </p:spPr>
        <p:txBody>
          <a:bodyPr/>
          <a:lstStyle/>
          <a:p>
            <a:r>
              <a:rPr lang="en-US" dirty="0"/>
              <a:t>ADCS Model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EIRSAT-1</a:t>
            </a:r>
          </a:p>
          <a:p>
            <a:r>
              <a:rPr lang="en-GB" sz="800" dirty="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7596336" y="6356350"/>
            <a:ext cx="1440160" cy="360000"/>
          </a:xfrm>
        </p:spPr>
        <p:txBody>
          <a:bodyPr/>
          <a:lstStyle/>
          <a:p>
            <a:fld id="{31F3FD95-F5EE-4634-8817-43C09338A807}" type="datetime4">
              <a:rPr lang="en-GB" smtClean="0"/>
              <a:t>28 August 2017</a:t>
            </a:fld>
            <a:endParaRPr lang="en-GB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5DA3CB7-2DAC-4DC6-A0F4-90A6251BC750}"/>
              </a:ext>
            </a:extLst>
          </p:cNvPr>
          <p:cNvSpPr/>
          <p:nvPr/>
        </p:nvSpPr>
        <p:spPr>
          <a:xfrm>
            <a:off x="2545857" y="1207440"/>
            <a:ext cx="3312367" cy="140837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0CB3F43-674D-40F9-AB21-34DBA36CACA7}"/>
              </a:ext>
            </a:extLst>
          </p:cNvPr>
          <p:cNvSpPr/>
          <p:nvPr/>
        </p:nvSpPr>
        <p:spPr>
          <a:xfrm>
            <a:off x="1246353" y="2824620"/>
            <a:ext cx="2794785" cy="132945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AA1573E-1B43-4133-8C7E-9F8C8C56932A}"/>
              </a:ext>
            </a:extLst>
          </p:cNvPr>
          <p:cNvSpPr/>
          <p:nvPr/>
        </p:nvSpPr>
        <p:spPr>
          <a:xfrm>
            <a:off x="7320156" y="4453871"/>
            <a:ext cx="1313510" cy="133719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E48323-9DA6-4E11-BB58-B4ECDFC3E1B7}"/>
              </a:ext>
            </a:extLst>
          </p:cNvPr>
          <p:cNvSpPr txBox="1"/>
          <p:nvPr/>
        </p:nvSpPr>
        <p:spPr>
          <a:xfrm>
            <a:off x="1458198" y="3027682"/>
            <a:ext cx="23710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Orbital 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u="sng" dirty="0"/>
              <a:t>Rotational dynamics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345243-DA86-494C-87AD-EC8A4D374CB9}"/>
              </a:ext>
            </a:extLst>
          </p:cNvPr>
          <p:cNvSpPr txBox="1"/>
          <p:nvPr/>
        </p:nvSpPr>
        <p:spPr>
          <a:xfrm>
            <a:off x="2346868" y="1179545"/>
            <a:ext cx="35790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Disturbances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/>
              <a:t>Aerodynamic drag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/>
              <a:t>Gravity gradient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/>
              <a:t>Solar radiation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/>
              <a:t>Internal magnetic Dipole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B8B5299-24C5-4DED-BF5B-641F3A958D4C}"/>
              </a:ext>
            </a:extLst>
          </p:cNvPr>
          <p:cNvSpPr/>
          <p:nvPr/>
        </p:nvSpPr>
        <p:spPr>
          <a:xfrm>
            <a:off x="4206335" y="2820745"/>
            <a:ext cx="3201902" cy="132945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891F3F-75C7-48A6-A56D-A5A7A12E6A1B}"/>
              </a:ext>
            </a:extLst>
          </p:cNvPr>
          <p:cNvSpPr txBox="1"/>
          <p:nvPr/>
        </p:nvSpPr>
        <p:spPr>
          <a:xfrm>
            <a:off x="4202041" y="3026614"/>
            <a:ext cx="32019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Environment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/>
              <a:t>Magnetic Field</a:t>
            </a:r>
          </a:p>
          <a:p>
            <a:pPr lvl="1" algn="ctr"/>
            <a:r>
              <a:rPr lang="en-GB" dirty="0"/>
              <a:t>(IGRF. Spherical harmonics)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9133A2-5F91-498A-AD15-B2BC28D26654}"/>
              </a:ext>
            </a:extLst>
          </p:cNvPr>
          <p:cNvSpPr txBox="1"/>
          <p:nvPr/>
        </p:nvSpPr>
        <p:spPr>
          <a:xfrm>
            <a:off x="7435613" y="4651146"/>
            <a:ext cx="1035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Sensors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[…]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4BDA686-78C0-4C11-9116-E5B64FCA56D8}"/>
              </a:ext>
            </a:extLst>
          </p:cNvPr>
          <p:cNvSpPr/>
          <p:nvPr/>
        </p:nvSpPr>
        <p:spPr>
          <a:xfrm>
            <a:off x="4727945" y="4471110"/>
            <a:ext cx="2397823" cy="131070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309E517-EF62-4AC4-9E5F-11CC26982DCB}"/>
              </a:ext>
            </a:extLst>
          </p:cNvPr>
          <p:cNvSpPr txBox="1"/>
          <p:nvPr/>
        </p:nvSpPr>
        <p:spPr>
          <a:xfrm>
            <a:off x="4867315" y="4503779"/>
            <a:ext cx="2326601" cy="1224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Mode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Detumbling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Zenith pointing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Sun pointing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E03B49C-0C58-41BA-A3B9-5BE4021B527F}"/>
              </a:ext>
            </a:extLst>
          </p:cNvPr>
          <p:cNvSpPr/>
          <p:nvPr/>
        </p:nvSpPr>
        <p:spPr>
          <a:xfrm>
            <a:off x="3362056" y="4471110"/>
            <a:ext cx="1171501" cy="130272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131D8F-3492-4F86-AB0E-3E81A9FF2132}"/>
              </a:ext>
            </a:extLst>
          </p:cNvPr>
          <p:cNvSpPr txBox="1"/>
          <p:nvPr/>
        </p:nvSpPr>
        <p:spPr>
          <a:xfrm>
            <a:off x="3398934" y="4931707"/>
            <a:ext cx="1445310" cy="376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Reference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8627743-74D5-47ED-87B8-532D5EE96C16}"/>
              </a:ext>
            </a:extLst>
          </p:cNvPr>
          <p:cNvSpPr/>
          <p:nvPr/>
        </p:nvSpPr>
        <p:spPr>
          <a:xfrm>
            <a:off x="1809469" y="4474708"/>
            <a:ext cx="1358199" cy="130272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62D11B-F6D8-426F-AC5A-A9D02FC92FDA}"/>
              </a:ext>
            </a:extLst>
          </p:cNvPr>
          <p:cNvSpPr txBox="1"/>
          <p:nvPr/>
        </p:nvSpPr>
        <p:spPr>
          <a:xfrm>
            <a:off x="1933281" y="4512647"/>
            <a:ext cx="1388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LQR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u="sng" dirty="0"/>
              <a:t>WBC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2EDD530-C681-4C70-867C-A695803EB7DB}"/>
              </a:ext>
            </a:extLst>
          </p:cNvPr>
          <p:cNvSpPr/>
          <p:nvPr/>
        </p:nvSpPr>
        <p:spPr>
          <a:xfrm>
            <a:off x="443580" y="4471110"/>
            <a:ext cx="1171501" cy="130272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F1D708-EAAE-48A6-A1CF-3EE1A4BE2615}"/>
              </a:ext>
            </a:extLst>
          </p:cNvPr>
          <p:cNvSpPr txBox="1"/>
          <p:nvPr/>
        </p:nvSpPr>
        <p:spPr>
          <a:xfrm>
            <a:off x="512350" y="4947525"/>
            <a:ext cx="1445310" cy="376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Actuator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BBCFBBD-CEE0-4AA9-9DE6-FB55177B2958}"/>
              </a:ext>
            </a:extLst>
          </p:cNvPr>
          <p:cNvSpPr/>
          <p:nvPr/>
        </p:nvSpPr>
        <p:spPr>
          <a:xfrm>
            <a:off x="37786" y="3244469"/>
            <a:ext cx="474730" cy="4897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E29AADE-83B2-4BAB-9CB2-8C5ABDDA1981}"/>
              </a:ext>
            </a:extLst>
          </p:cNvPr>
          <p:cNvCxnSpPr>
            <a:stCxn id="39" idx="6"/>
            <a:endCxn id="14" idx="1"/>
          </p:cNvCxnSpPr>
          <p:nvPr/>
        </p:nvCxnSpPr>
        <p:spPr>
          <a:xfrm>
            <a:off x="512516" y="3489347"/>
            <a:ext cx="7338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6C88312B-2BA9-4EA1-B488-D0690658FA58}"/>
              </a:ext>
            </a:extLst>
          </p:cNvPr>
          <p:cNvCxnSpPr>
            <a:cxnSpLocks/>
            <a:stCxn id="28" idx="3"/>
            <a:endCxn id="21" idx="3"/>
          </p:cNvCxnSpPr>
          <p:nvPr/>
        </p:nvCxnSpPr>
        <p:spPr>
          <a:xfrm>
            <a:off x="7403943" y="3488279"/>
            <a:ext cx="1229723" cy="1634191"/>
          </a:xfrm>
          <a:prstGeom prst="bentConnector3">
            <a:avLst>
              <a:gd name="adj1" fmla="val 11859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DBF44EF-C61B-4263-B6BF-83E85F951368}"/>
              </a:ext>
            </a:extLst>
          </p:cNvPr>
          <p:cNvCxnSpPr>
            <a:cxnSpLocks/>
            <a:endCxn id="13" idx="3"/>
          </p:cNvCxnSpPr>
          <p:nvPr/>
        </p:nvCxnSpPr>
        <p:spPr>
          <a:xfrm rot="10800000">
            <a:off x="5858224" y="1911627"/>
            <a:ext cx="2962248" cy="1555444"/>
          </a:xfrm>
          <a:prstGeom prst="bentConnector3">
            <a:avLst>
              <a:gd name="adj1" fmla="val -1972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7BBD6781-A959-49FE-A672-5D79FB8F3965}"/>
              </a:ext>
            </a:extLst>
          </p:cNvPr>
          <p:cNvCxnSpPr>
            <a:cxnSpLocks/>
            <a:stCxn id="13" idx="1"/>
            <a:endCxn id="39" idx="0"/>
          </p:cNvCxnSpPr>
          <p:nvPr/>
        </p:nvCxnSpPr>
        <p:spPr>
          <a:xfrm rot="10800000" flipV="1">
            <a:off x="275151" y="1911627"/>
            <a:ext cx="2270706" cy="1332842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1351532B-0E29-40CD-8A2B-0540A8E6A62A}"/>
              </a:ext>
            </a:extLst>
          </p:cNvPr>
          <p:cNvCxnSpPr>
            <a:cxnSpLocks/>
            <a:stCxn id="37" idx="1"/>
            <a:endCxn id="39" idx="4"/>
          </p:cNvCxnSpPr>
          <p:nvPr/>
        </p:nvCxnSpPr>
        <p:spPr>
          <a:xfrm rot="10800000">
            <a:off x="275152" y="3734226"/>
            <a:ext cx="168429" cy="1388245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544F31C-F913-45AF-9616-BA1212432E45}"/>
              </a:ext>
            </a:extLst>
          </p:cNvPr>
          <p:cNvCxnSpPr>
            <a:stCxn id="14" idx="3"/>
            <a:endCxn id="28" idx="1"/>
          </p:cNvCxnSpPr>
          <p:nvPr/>
        </p:nvCxnSpPr>
        <p:spPr>
          <a:xfrm flipV="1">
            <a:off x="4041138" y="3488279"/>
            <a:ext cx="160903" cy="1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C4B190F-79C5-49CD-8C1E-9D93CD5BE7D3}"/>
              </a:ext>
            </a:extLst>
          </p:cNvPr>
          <p:cNvCxnSpPr>
            <a:stCxn id="21" idx="1"/>
            <a:endCxn id="30" idx="3"/>
          </p:cNvCxnSpPr>
          <p:nvPr/>
        </p:nvCxnSpPr>
        <p:spPr>
          <a:xfrm flipH="1">
            <a:off x="7125768" y="5122470"/>
            <a:ext cx="194388" cy="3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3E0A4FF7-9563-49E9-AF2A-31A57DF3AF4B}"/>
              </a:ext>
            </a:extLst>
          </p:cNvPr>
          <p:cNvCxnSpPr>
            <a:stCxn id="30" idx="1"/>
            <a:endCxn id="33" idx="3"/>
          </p:cNvCxnSpPr>
          <p:nvPr/>
        </p:nvCxnSpPr>
        <p:spPr>
          <a:xfrm flipH="1" flipV="1">
            <a:off x="4533557" y="5122470"/>
            <a:ext cx="194388" cy="3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3B5F7A39-F0C2-453D-A901-0AAFA1AC671D}"/>
              </a:ext>
            </a:extLst>
          </p:cNvPr>
          <p:cNvCxnSpPr>
            <a:stCxn id="33" idx="1"/>
            <a:endCxn id="35" idx="3"/>
          </p:cNvCxnSpPr>
          <p:nvPr/>
        </p:nvCxnSpPr>
        <p:spPr>
          <a:xfrm flipH="1">
            <a:off x="3167668" y="5122470"/>
            <a:ext cx="194388" cy="35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23EF29A-969D-49F8-9B2B-582B6E972DFA}"/>
              </a:ext>
            </a:extLst>
          </p:cNvPr>
          <p:cNvCxnSpPr>
            <a:stCxn id="35" idx="1"/>
            <a:endCxn id="37" idx="3"/>
          </p:cNvCxnSpPr>
          <p:nvPr/>
        </p:nvCxnSpPr>
        <p:spPr>
          <a:xfrm flipH="1" flipV="1">
            <a:off x="1615081" y="5122470"/>
            <a:ext cx="194388" cy="35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DC143FBA-702C-4A55-975F-2ADA8E74A36B}"/>
              </a:ext>
            </a:extLst>
          </p:cNvPr>
          <p:cNvSpPr txBox="1"/>
          <p:nvPr/>
        </p:nvSpPr>
        <p:spPr>
          <a:xfrm>
            <a:off x="-21096" y="294154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DCDBAA5-AAAA-4279-8CC1-53382A612873}"/>
              </a:ext>
            </a:extLst>
          </p:cNvPr>
          <p:cNvSpPr txBox="1"/>
          <p:nvPr/>
        </p:nvSpPr>
        <p:spPr>
          <a:xfrm>
            <a:off x="284661" y="362171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520561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8C321-6637-4960-97E5-95886709E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Rotational Dynamics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C3621-6ADE-4BDD-A0D4-D1C35A024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Rotational Dynamics and Kinematics</a:t>
            </a:r>
          </a:p>
          <a:p>
            <a:pPr lvl="1"/>
            <a:r>
              <a:rPr lang="en-GB" dirty="0"/>
              <a:t>Dynamics. </a:t>
            </a:r>
          </a:p>
          <a:p>
            <a:pPr lvl="2"/>
            <a:r>
              <a:rPr lang="en-GB" dirty="0"/>
              <a:t>Euler Equations</a:t>
            </a:r>
          </a:p>
          <a:p>
            <a:pPr lvl="1"/>
            <a:r>
              <a:rPr lang="en-GB" dirty="0"/>
              <a:t>Kinematics</a:t>
            </a:r>
          </a:p>
          <a:p>
            <a:pPr lvl="2"/>
            <a:r>
              <a:rPr lang="en-GB" dirty="0"/>
              <a:t>Quaternions </a:t>
            </a:r>
          </a:p>
          <a:p>
            <a:pPr lvl="3"/>
            <a:r>
              <a:rPr lang="en-GB" i="1" dirty="0"/>
              <a:t>Why quaternions? </a:t>
            </a:r>
          </a:p>
          <a:p>
            <a:pPr lvl="4"/>
            <a:r>
              <a:rPr lang="en-GB" dirty="0"/>
              <a:t>Euler angles / Roll – Pitch – Yaw may produce singularities when calculating Rotation Matrix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marL="914400" lvl="2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4E81A-0469-4765-BCD4-8B0957841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7F98D-0A16-4ACB-9C46-D280DA8E54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CD16771-F9B3-4F04-8050-1EF4CE9BEEE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28 August 2017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73C7AA-9A0B-4FE6-A59F-C4261DEA89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7" t="12946" r="1485" b="22335"/>
          <a:stretch/>
        </p:blipFill>
        <p:spPr>
          <a:xfrm>
            <a:off x="3635895" y="1916832"/>
            <a:ext cx="2592289" cy="3600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3CBAB0-BE48-405A-B71C-CEEF32FDF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956" y="3933056"/>
            <a:ext cx="2758087" cy="176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48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8C321-6637-4960-97E5-95886709E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Orbital Dynamics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C3621-6ADE-4BDD-A0D4-D1C35A024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Short time Scale</a:t>
            </a:r>
          </a:p>
          <a:p>
            <a:r>
              <a:rPr lang="en-GB" dirty="0"/>
              <a:t>No need for precision in position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Assumed circular orbit</a:t>
            </a:r>
          </a:p>
          <a:p>
            <a:pPr lvl="1"/>
            <a:r>
              <a:rPr lang="en-GB" dirty="0"/>
              <a:t>	Constant orbit angular velocity</a:t>
            </a:r>
          </a:p>
          <a:p>
            <a:pPr lvl="1"/>
            <a:r>
              <a:rPr lang="en-GB" dirty="0"/>
              <a:t>	Specified Argument of Periapsis and True Anomaly</a:t>
            </a:r>
          </a:p>
          <a:p>
            <a:pPr marL="914400" lvl="2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4E81A-0469-4765-BCD4-8B0957841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7F98D-0A16-4ACB-9C46-D280DA8E54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CD16771-F9B3-4F04-8050-1EF4CE9BEEE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28 August 2017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355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8C321-6637-4960-97E5-95886709E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C3621-6ADE-4BDD-A0D4-D1C35A024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Two reference quaternions</a:t>
            </a:r>
          </a:p>
          <a:p>
            <a:pPr lvl="1"/>
            <a:r>
              <a:rPr lang="en-GB" dirty="0"/>
              <a:t>Zenith / Nadir Pointing</a:t>
            </a:r>
          </a:p>
          <a:p>
            <a:pPr lvl="1"/>
            <a:r>
              <a:rPr lang="en-GB" dirty="0"/>
              <a:t>Sun Pointing (Inertial reference frame)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4E81A-0469-4765-BCD4-8B0957841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7F98D-0A16-4ACB-9C46-D280DA8E54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CD16771-F9B3-4F04-8050-1EF4CE9BEEE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28 August 2017</a:t>
            </a:fld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4718769-7AB5-4DD2-AC0F-84EC3986B60D}"/>
              </a:ext>
            </a:extLst>
          </p:cNvPr>
          <p:cNvSpPr/>
          <p:nvPr/>
        </p:nvSpPr>
        <p:spPr>
          <a:xfrm>
            <a:off x="1115616" y="2492896"/>
            <a:ext cx="7056784" cy="367240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48FA82-6EEC-4AA5-93E0-99D1E7F43559}"/>
              </a:ext>
            </a:extLst>
          </p:cNvPr>
          <p:cNvSpPr txBox="1"/>
          <p:nvPr/>
        </p:nvSpPr>
        <p:spPr>
          <a:xfrm>
            <a:off x="2818539" y="4144434"/>
            <a:ext cx="3506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%% Picture of reference frames %%</a:t>
            </a:r>
          </a:p>
        </p:txBody>
      </p:sp>
    </p:spTree>
    <p:extLst>
      <p:ext uri="{BB962C8B-B14F-4D97-AF65-F5344CB8AC3E}">
        <p14:creationId xmlns:p14="http://schemas.microsoft.com/office/powerpoint/2010/main" val="4247392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7D5AE-2FF5-4D0B-AA48-7B7BF2DEF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Wave – Based Control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B11946-C19D-46EB-8E4D-9FB0C056B8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EIRSAT-1</a:t>
            </a:r>
          </a:p>
          <a:p>
            <a:r>
              <a:rPr lang="en-GB" sz="800" dirty="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1777C4-A0A7-4386-ADA0-C46F31236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8A02D06-78D0-4297-B2F9-FCE7993B00C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28 August 2017</a:t>
            </a:fld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A60605F-7336-41B5-97DB-52A782D38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3538736" cy="1224136"/>
          </a:xfrm>
        </p:spPr>
        <p:txBody>
          <a:bodyPr/>
          <a:lstStyle/>
          <a:p>
            <a:r>
              <a:rPr lang="en-GB" dirty="0"/>
              <a:t>Launch a Wave</a:t>
            </a:r>
          </a:p>
          <a:p>
            <a:r>
              <a:rPr lang="en-GB" dirty="0"/>
              <a:t>Absorb the returning wave</a:t>
            </a:r>
          </a:p>
          <a:p>
            <a:r>
              <a:rPr lang="en-GB" dirty="0"/>
              <a:t>Reject disturbances</a:t>
            </a:r>
          </a:p>
        </p:txBody>
      </p:sp>
    </p:spTree>
    <p:extLst>
      <p:ext uri="{BB962C8B-B14F-4D97-AF65-F5344CB8AC3E}">
        <p14:creationId xmlns:p14="http://schemas.microsoft.com/office/powerpoint/2010/main" val="3240509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7D5AE-2FF5-4D0B-AA48-7B7BF2DEF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Wave – Based Control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B11946-C19D-46EB-8E4D-9FB0C056B8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EIRSAT-1</a:t>
            </a:r>
          </a:p>
          <a:p>
            <a:r>
              <a:rPr lang="en-GB" sz="800" dirty="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1777C4-A0A7-4386-ADA0-C46F31236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8A02D06-78D0-4297-B2F9-FCE7993B00C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28 August 2017</a:t>
            </a:fld>
            <a:endParaRPr lang="en-GB"/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923CD1A4-5809-4A0F-854D-47CD00F9F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113" y="1196975"/>
            <a:ext cx="6545774" cy="5040313"/>
          </a:xfr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A7C97C4-F334-4FD9-8368-AA73B784466C}"/>
              </a:ext>
            </a:extLst>
          </p:cNvPr>
          <p:cNvSpPr txBox="1">
            <a:spLocks/>
          </p:cNvSpPr>
          <p:nvPr/>
        </p:nvSpPr>
        <p:spPr>
          <a:xfrm>
            <a:off x="457200" y="1196752"/>
            <a:ext cx="3538736" cy="1224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Launch a Wave</a:t>
            </a:r>
          </a:p>
          <a:p>
            <a:r>
              <a:rPr lang="en-GB" dirty="0"/>
              <a:t>Absorb the returning wave</a:t>
            </a:r>
          </a:p>
          <a:p>
            <a:r>
              <a:rPr lang="en-GB" dirty="0"/>
              <a:t>Reject disturbances</a:t>
            </a:r>
          </a:p>
        </p:txBody>
      </p:sp>
    </p:spTree>
    <p:extLst>
      <p:ext uri="{BB962C8B-B14F-4D97-AF65-F5344CB8AC3E}">
        <p14:creationId xmlns:p14="http://schemas.microsoft.com/office/powerpoint/2010/main" val="1336116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A93D5-2FE4-4CD7-804C-F12B22259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C533A-49A0-4F0D-ABA7-0B84BCA0F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Detumbling</a:t>
            </a:r>
          </a:p>
          <a:p>
            <a:pPr marL="857250" lvl="1" indent="-457200"/>
            <a:r>
              <a:rPr lang="en-GB" dirty="0"/>
              <a:t>[…]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Zenith / Nadir Pointing</a:t>
            </a:r>
          </a:p>
          <a:p>
            <a:pPr marL="857250" lvl="1" indent="-457200"/>
            <a:r>
              <a:rPr lang="en-GB" dirty="0"/>
              <a:t>[…]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Sun pointing</a:t>
            </a:r>
          </a:p>
          <a:p>
            <a:pPr marL="857250" lvl="1" indent="-457200"/>
            <a:r>
              <a:rPr lang="en-GB" dirty="0"/>
              <a:t>[…]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6DDDF1-0C08-4DB2-8D30-FB74A96F2D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8211EC-1A40-44DA-BE03-4C4A886B77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170AF7F-2149-4E0D-BD84-6D0F7003A3B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28 August 2017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488642"/>
      </p:ext>
    </p:extLst>
  </p:cSld>
  <p:clrMapOvr>
    <a:masterClrMapping/>
  </p:clrMapOvr>
</p:sld>
</file>

<file path=ppt/theme/theme1.xml><?xml version="1.0" encoding="utf-8"?>
<a:theme xmlns:a="http://schemas.openxmlformats.org/drawingml/2006/main" name="PPT_Template_DDF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PPT_Template_DDF</Template>
  <TotalTime>1185</TotalTime>
  <Words>479</Words>
  <Application>Microsoft Office PowerPoint</Application>
  <PresentationFormat>On-screen Show (4:3)</PresentationFormat>
  <Paragraphs>170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arial</vt:lpstr>
      <vt:lpstr>Calibri</vt:lpstr>
      <vt:lpstr>PPT_Template_DDF</vt:lpstr>
      <vt:lpstr>PowerPoint Presentation</vt:lpstr>
      <vt:lpstr>Software</vt:lpstr>
      <vt:lpstr>ADCS Model</vt:lpstr>
      <vt:lpstr>Rotational Dynamics </vt:lpstr>
      <vt:lpstr>Orbital Dynamics </vt:lpstr>
      <vt:lpstr>Reference</vt:lpstr>
      <vt:lpstr>Wave – Based Control</vt:lpstr>
      <vt:lpstr>Wave – Based Control</vt:lpstr>
      <vt:lpstr>Mode selection</vt:lpstr>
      <vt:lpstr>Sensors</vt:lpstr>
      <vt:lpstr>Sensors</vt:lpstr>
      <vt:lpstr>Disturbances</vt:lpstr>
      <vt:lpstr>Solver</vt:lpstr>
      <vt:lpstr>Limitations and Improvements</vt:lpstr>
      <vt:lpstr>Hardware. Clyde Space Board</vt:lpstr>
      <vt:lpstr>Hardware. Clyde Space Board</vt:lpstr>
    </vt:vector>
  </TitlesOfParts>
  <Company>University College Dublin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</dc:creator>
  <cp:lastModifiedBy>VICTORIO UBEDA SOSA</cp:lastModifiedBy>
  <cp:revision>85</cp:revision>
  <dcterms:created xsi:type="dcterms:W3CDTF">2017-07-19T15:29:06Z</dcterms:created>
  <dcterms:modified xsi:type="dcterms:W3CDTF">2017-08-28T11:44:54Z</dcterms:modified>
</cp:coreProperties>
</file>